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Times New Roman" charset="1" panose="02030502070405020303"/>
      <p:regular r:id="rId9"/>
    </p:embeddedFont>
    <p:embeddedFont>
      <p:font typeface="Times New Roman Bold" charset="1" panose="02030802070405020303"/>
      <p:regular r:id="rId10"/>
    </p:embeddedFont>
    <p:embeddedFont>
      <p:font typeface="TAN Tangkiwood" charset="1" panose="00000000000000000000"/>
      <p:regular r:id="rId11"/>
    </p:embeddedFont>
    <p:embeddedFont>
      <p:font typeface="Calibri (MS) Bold" charset="1" panose="020F070203040403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FF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52" y="0"/>
            <a:ext cx="18288000" cy="2913339"/>
          </a:xfrm>
          <a:custGeom>
            <a:avLst/>
            <a:gdLst/>
            <a:ahLst/>
            <a:cxnLst/>
            <a:rect r="r" b="b" t="t" l="l"/>
            <a:pathLst>
              <a:path h="2913339" w="18288000">
                <a:moveTo>
                  <a:pt x="0" y="0"/>
                </a:moveTo>
                <a:lnTo>
                  <a:pt x="18288000" y="0"/>
                </a:lnTo>
                <a:lnTo>
                  <a:pt x="18288000" y="2913339"/>
                </a:lnTo>
                <a:lnTo>
                  <a:pt x="0" y="291333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01" t="0" r="-301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993196" y="710349"/>
            <a:ext cx="3116534" cy="1255372"/>
          </a:xfrm>
          <a:custGeom>
            <a:avLst/>
            <a:gdLst/>
            <a:ahLst/>
            <a:cxnLst/>
            <a:rect r="r" b="b" t="t" l="l"/>
            <a:pathLst>
              <a:path h="1255372" w="3116534">
                <a:moveTo>
                  <a:pt x="0" y="0"/>
                </a:moveTo>
                <a:lnTo>
                  <a:pt x="3116534" y="0"/>
                </a:lnTo>
                <a:lnTo>
                  <a:pt x="3116534" y="1255372"/>
                </a:lnTo>
                <a:lnTo>
                  <a:pt x="0" y="125537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10048557"/>
            <a:ext cx="18288000" cy="262649"/>
            <a:chOff x="0" y="0"/>
            <a:chExt cx="13003174" cy="186749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3003149" cy="186690"/>
            </a:xfrm>
            <a:custGeom>
              <a:avLst/>
              <a:gdLst/>
              <a:ahLst/>
              <a:cxnLst/>
              <a:rect r="r" b="b" t="t" l="l"/>
              <a:pathLst>
                <a:path h="186690" w="13003149">
                  <a:moveTo>
                    <a:pt x="0" y="186690"/>
                  </a:moveTo>
                  <a:lnTo>
                    <a:pt x="13003149" y="186690"/>
                  </a:lnTo>
                  <a:lnTo>
                    <a:pt x="130031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630C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10026768"/>
            <a:ext cx="18287143" cy="85169"/>
            <a:chOff x="0" y="0"/>
            <a:chExt cx="13003174" cy="6056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3003149" cy="60579"/>
            </a:xfrm>
            <a:custGeom>
              <a:avLst/>
              <a:gdLst/>
              <a:ahLst/>
              <a:cxnLst/>
              <a:rect r="r" b="b" t="t" l="l"/>
              <a:pathLst>
                <a:path h="60579" w="13003149">
                  <a:moveTo>
                    <a:pt x="0" y="0"/>
                  </a:moveTo>
                  <a:lnTo>
                    <a:pt x="13003149" y="0"/>
                  </a:lnTo>
                  <a:lnTo>
                    <a:pt x="13003149" y="60579"/>
                  </a:lnTo>
                  <a:lnTo>
                    <a:pt x="0" y="60579"/>
                  </a:lnTo>
                  <a:close/>
                </a:path>
              </a:pathLst>
            </a:custGeom>
            <a:solidFill>
              <a:srgbClr val="299132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2286000" y="3720008"/>
            <a:ext cx="13716504" cy="2263103"/>
            <a:chOff x="0" y="0"/>
            <a:chExt cx="13005278" cy="214575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3005308" cy="2145792"/>
            </a:xfrm>
            <a:custGeom>
              <a:avLst/>
              <a:gdLst/>
              <a:ahLst/>
              <a:cxnLst/>
              <a:rect r="r" b="b" t="t" l="l"/>
              <a:pathLst>
                <a:path h="2145792" w="13005308">
                  <a:moveTo>
                    <a:pt x="0" y="0"/>
                  </a:moveTo>
                  <a:lnTo>
                    <a:pt x="13005308" y="0"/>
                  </a:lnTo>
                  <a:lnTo>
                    <a:pt x="13005308" y="2145792"/>
                  </a:lnTo>
                  <a:lnTo>
                    <a:pt x="0" y="2145792"/>
                  </a:lnTo>
                  <a:close/>
                </a:path>
              </a:pathLst>
            </a:custGeom>
            <a:solidFill>
              <a:srgbClr val="12630C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57150"/>
              <a:ext cx="13005278" cy="220290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7527"/>
                </a:lnSpc>
              </a:pPr>
              <a:r>
                <a:rPr lang="en-US" sz="6969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Título do trabalho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394855" y="7024310"/>
            <a:ext cx="9498794" cy="891464"/>
            <a:chOff x="0" y="0"/>
            <a:chExt cx="9006264" cy="84524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006263" cy="845240"/>
            </a:xfrm>
            <a:custGeom>
              <a:avLst/>
              <a:gdLst/>
              <a:ahLst/>
              <a:cxnLst/>
              <a:rect r="r" b="b" t="t" l="l"/>
              <a:pathLst>
                <a:path h="845240" w="9006263">
                  <a:moveTo>
                    <a:pt x="0" y="0"/>
                  </a:moveTo>
                  <a:lnTo>
                    <a:pt x="9006263" y="0"/>
                  </a:lnTo>
                  <a:lnTo>
                    <a:pt x="9006263" y="845240"/>
                  </a:lnTo>
                  <a:lnTo>
                    <a:pt x="0" y="8452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57150"/>
              <a:ext cx="9006264" cy="902390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3114"/>
                </a:lnSpc>
              </a:pPr>
              <a:r>
                <a:rPr lang="en-US" sz="2595" b="tru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AUTORES: </a:t>
              </a:r>
              <a:r>
                <a:rPr lang="en-US" sz="2595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PREENCHA AQUI O NOME DOS INTEGRANTES DO GRUPO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4394855" y="8408207"/>
            <a:ext cx="9498794" cy="514313"/>
            <a:chOff x="0" y="0"/>
            <a:chExt cx="9006264" cy="48764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9006263" cy="487645"/>
            </a:xfrm>
            <a:custGeom>
              <a:avLst/>
              <a:gdLst/>
              <a:ahLst/>
              <a:cxnLst/>
              <a:rect r="r" b="b" t="t" l="l"/>
              <a:pathLst>
                <a:path h="487645" w="9006263">
                  <a:moveTo>
                    <a:pt x="0" y="0"/>
                  </a:moveTo>
                  <a:lnTo>
                    <a:pt x="9006263" y="0"/>
                  </a:lnTo>
                  <a:lnTo>
                    <a:pt x="9006263" y="487645"/>
                  </a:lnTo>
                  <a:lnTo>
                    <a:pt x="0" y="4876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9006264" cy="544795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3222"/>
                </a:lnSpc>
              </a:pPr>
              <a:r>
                <a:rPr lang="en-US" sz="2685" b="tru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NOME DO NEGÓCIO/ORGANIZAÇÃO PROPOSTA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FF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60155" y="2293684"/>
            <a:ext cx="3485786" cy="4718957"/>
            <a:chOff x="0" y="0"/>
            <a:chExt cx="918067" cy="12428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8067" cy="1242853"/>
            </a:xfrm>
            <a:custGeom>
              <a:avLst/>
              <a:gdLst/>
              <a:ahLst/>
              <a:cxnLst/>
              <a:rect r="r" b="b" t="t" l="l"/>
              <a:pathLst>
                <a:path h="1242853" w="918067">
                  <a:moveTo>
                    <a:pt x="53304" y="0"/>
                  </a:moveTo>
                  <a:lnTo>
                    <a:pt x="864763" y="0"/>
                  </a:lnTo>
                  <a:cubicBezTo>
                    <a:pt x="894202" y="0"/>
                    <a:pt x="918067" y="23865"/>
                    <a:pt x="918067" y="53304"/>
                  </a:cubicBezTo>
                  <a:lnTo>
                    <a:pt x="918067" y="1189549"/>
                  </a:lnTo>
                  <a:cubicBezTo>
                    <a:pt x="918067" y="1203686"/>
                    <a:pt x="912451" y="1217244"/>
                    <a:pt x="902455" y="1227241"/>
                  </a:cubicBezTo>
                  <a:cubicBezTo>
                    <a:pt x="892458" y="1237237"/>
                    <a:pt x="878900" y="1242853"/>
                    <a:pt x="864763" y="1242853"/>
                  </a:cubicBezTo>
                  <a:lnTo>
                    <a:pt x="53304" y="1242853"/>
                  </a:lnTo>
                  <a:cubicBezTo>
                    <a:pt x="23865" y="1242853"/>
                    <a:pt x="0" y="1218988"/>
                    <a:pt x="0" y="1189549"/>
                  </a:cubicBezTo>
                  <a:lnTo>
                    <a:pt x="0" y="53304"/>
                  </a:lnTo>
                  <a:cubicBezTo>
                    <a:pt x="0" y="39167"/>
                    <a:pt x="5616" y="25609"/>
                    <a:pt x="15612" y="15612"/>
                  </a:cubicBezTo>
                  <a:cubicBezTo>
                    <a:pt x="25609" y="5616"/>
                    <a:pt x="39167" y="0"/>
                    <a:pt x="53304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9525"/>
              <a:ext cx="918067" cy="12333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3158503" y="105290"/>
            <a:ext cx="14100797" cy="1685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0613"/>
              </a:lnSpc>
              <a:spcBef>
                <a:spcPct val="0"/>
              </a:spcBef>
            </a:pPr>
            <a:r>
              <a:rPr lang="en-US" sz="10405">
                <a:solidFill>
                  <a:srgbClr val="4D9D06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Business Model Canvas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777405" y="1800481"/>
            <a:ext cx="3168486" cy="994947"/>
            <a:chOff x="0" y="0"/>
            <a:chExt cx="834498" cy="26204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34498" cy="262044"/>
            </a:xfrm>
            <a:custGeom>
              <a:avLst/>
              <a:gdLst/>
              <a:ahLst/>
              <a:cxnLst/>
              <a:rect r="r" b="b" t="t" l="l"/>
              <a:pathLst>
                <a:path h="262044" w="834498">
                  <a:moveTo>
                    <a:pt x="46425" y="0"/>
                  </a:moveTo>
                  <a:lnTo>
                    <a:pt x="788074" y="0"/>
                  </a:lnTo>
                  <a:cubicBezTo>
                    <a:pt x="800386" y="0"/>
                    <a:pt x="812195" y="4891"/>
                    <a:pt x="820901" y="13598"/>
                  </a:cubicBezTo>
                  <a:cubicBezTo>
                    <a:pt x="829607" y="22304"/>
                    <a:pt x="834498" y="34112"/>
                    <a:pt x="834498" y="46425"/>
                  </a:cubicBezTo>
                  <a:lnTo>
                    <a:pt x="834498" y="215619"/>
                  </a:lnTo>
                  <a:cubicBezTo>
                    <a:pt x="834498" y="227931"/>
                    <a:pt x="829607" y="239740"/>
                    <a:pt x="820901" y="248446"/>
                  </a:cubicBezTo>
                  <a:cubicBezTo>
                    <a:pt x="812195" y="257152"/>
                    <a:pt x="800386" y="262044"/>
                    <a:pt x="788074" y="262044"/>
                  </a:cubicBezTo>
                  <a:lnTo>
                    <a:pt x="46425" y="262044"/>
                  </a:lnTo>
                  <a:cubicBezTo>
                    <a:pt x="34112" y="262044"/>
                    <a:pt x="22304" y="257152"/>
                    <a:pt x="13598" y="248446"/>
                  </a:cubicBezTo>
                  <a:cubicBezTo>
                    <a:pt x="4891" y="239740"/>
                    <a:pt x="0" y="227931"/>
                    <a:pt x="0" y="215619"/>
                  </a:cubicBezTo>
                  <a:lnTo>
                    <a:pt x="0" y="46425"/>
                  </a:lnTo>
                  <a:cubicBezTo>
                    <a:pt x="0" y="34112"/>
                    <a:pt x="4891" y="22304"/>
                    <a:pt x="13598" y="13598"/>
                  </a:cubicBezTo>
                  <a:cubicBezTo>
                    <a:pt x="22304" y="4891"/>
                    <a:pt x="34112" y="0"/>
                    <a:pt x="46425" y="0"/>
                  </a:cubicBezTo>
                  <a:close/>
                </a:path>
              </a:pathLst>
            </a:custGeom>
            <a:solidFill>
              <a:srgbClr val="FCA611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9525"/>
              <a:ext cx="834498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777405" y="2232212"/>
            <a:ext cx="3498240" cy="4718957"/>
            <a:chOff x="0" y="0"/>
            <a:chExt cx="921347" cy="124285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921347" cy="1242853"/>
            </a:xfrm>
            <a:custGeom>
              <a:avLst/>
              <a:gdLst/>
              <a:ahLst/>
              <a:cxnLst/>
              <a:rect r="r" b="b" t="t" l="l"/>
              <a:pathLst>
                <a:path h="1242853" w="921347">
                  <a:moveTo>
                    <a:pt x="48688" y="0"/>
                  </a:moveTo>
                  <a:lnTo>
                    <a:pt x="872659" y="0"/>
                  </a:lnTo>
                  <a:cubicBezTo>
                    <a:pt x="899549" y="0"/>
                    <a:pt x="921347" y="21798"/>
                    <a:pt x="921347" y="48688"/>
                  </a:cubicBezTo>
                  <a:lnTo>
                    <a:pt x="921347" y="1194165"/>
                  </a:lnTo>
                  <a:cubicBezTo>
                    <a:pt x="921347" y="1221055"/>
                    <a:pt x="899549" y="1242853"/>
                    <a:pt x="872659" y="1242853"/>
                  </a:cubicBezTo>
                  <a:lnTo>
                    <a:pt x="48688" y="1242853"/>
                  </a:lnTo>
                  <a:cubicBezTo>
                    <a:pt x="21798" y="1242853"/>
                    <a:pt x="0" y="1221055"/>
                    <a:pt x="0" y="1194165"/>
                  </a:cubicBezTo>
                  <a:lnTo>
                    <a:pt x="0" y="48688"/>
                  </a:lnTo>
                  <a:cubicBezTo>
                    <a:pt x="0" y="21798"/>
                    <a:pt x="21798" y="0"/>
                    <a:pt x="48688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95250"/>
              <a:ext cx="921347" cy="1338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Quem são seus parceiros ou fornecedores estratégicos?</a:t>
              </a:r>
            </a:p>
            <a:p>
              <a:pPr algn="l" marL="402078" indent="-201039" lvl="1">
                <a:lnSpc>
                  <a:spcPts val="2886"/>
                </a:lnSpc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fornecedores, transportadoras, redes de marketing)</a:t>
              </a: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777405" y="1868611"/>
            <a:ext cx="3320886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96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Parcerias Principais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4576049" y="2232212"/>
            <a:ext cx="3042757" cy="2298060"/>
            <a:chOff x="0" y="0"/>
            <a:chExt cx="801385" cy="60525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01385" cy="605250"/>
            </a:xfrm>
            <a:custGeom>
              <a:avLst/>
              <a:gdLst/>
              <a:ahLst/>
              <a:cxnLst/>
              <a:rect r="r" b="b" t="t" l="l"/>
              <a:pathLst>
                <a:path h="605250" w="801385">
                  <a:moveTo>
                    <a:pt x="61065" y="0"/>
                  </a:moveTo>
                  <a:lnTo>
                    <a:pt x="740320" y="0"/>
                  </a:lnTo>
                  <a:cubicBezTo>
                    <a:pt x="774045" y="0"/>
                    <a:pt x="801385" y="27340"/>
                    <a:pt x="801385" y="61065"/>
                  </a:cubicBezTo>
                  <a:lnTo>
                    <a:pt x="801385" y="544185"/>
                  </a:lnTo>
                  <a:cubicBezTo>
                    <a:pt x="801385" y="577911"/>
                    <a:pt x="774045" y="605250"/>
                    <a:pt x="740320" y="605250"/>
                  </a:cubicBezTo>
                  <a:lnTo>
                    <a:pt x="61065" y="605250"/>
                  </a:lnTo>
                  <a:cubicBezTo>
                    <a:pt x="27340" y="605250"/>
                    <a:pt x="0" y="577911"/>
                    <a:pt x="0" y="544185"/>
                  </a:cubicBezTo>
                  <a:lnTo>
                    <a:pt x="0" y="61065"/>
                  </a:lnTo>
                  <a:cubicBezTo>
                    <a:pt x="0" y="27340"/>
                    <a:pt x="27340" y="0"/>
                    <a:pt x="61065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9525"/>
              <a:ext cx="801385" cy="5957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4498341" y="1800481"/>
            <a:ext cx="2397265" cy="994947"/>
            <a:chOff x="0" y="0"/>
            <a:chExt cx="631378" cy="262044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31379" cy="262044"/>
            </a:xfrm>
            <a:custGeom>
              <a:avLst/>
              <a:gdLst/>
              <a:ahLst/>
              <a:cxnLst/>
              <a:rect r="r" b="b" t="t" l="l"/>
              <a:pathLst>
                <a:path h="262044" w="631379">
                  <a:moveTo>
                    <a:pt x="61360" y="0"/>
                  </a:moveTo>
                  <a:lnTo>
                    <a:pt x="570018" y="0"/>
                  </a:lnTo>
                  <a:cubicBezTo>
                    <a:pt x="603907" y="0"/>
                    <a:pt x="631379" y="27472"/>
                    <a:pt x="631379" y="61360"/>
                  </a:cubicBezTo>
                  <a:lnTo>
                    <a:pt x="631379" y="200683"/>
                  </a:lnTo>
                  <a:cubicBezTo>
                    <a:pt x="631379" y="234572"/>
                    <a:pt x="603907" y="262044"/>
                    <a:pt x="570018" y="262044"/>
                  </a:cubicBezTo>
                  <a:lnTo>
                    <a:pt x="61360" y="262044"/>
                  </a:lnTo>
                  <a:cubicBezTo>
                    <a:pt x="45086" y="262044"/>
                    <a:pt x="29479" y="255579"/>
                    <a:pt x="17972" y="244072"/>
                  </a:cubicBezTo>
                  <a:cubicBezTo>
                    <a:pt x="6465" y="232564"/>
                    <a:pt x="0" y="216957"/>
                    <a:pt x="0" y="200683"/>
                  </a:cubicBezTo>
                  <a:lnTo>
                    <a:pt x="0" y="61360"/>
                  </a:lnTo>
                  <a:cubicBezTo>
                    <a:pt x="0" y="27472"/>
                    <a:pt x="27472" y="0"/>
                    <a:pt x="61360" y="0"/>
                  </a:cubicBezTo>
                  <a:close/>
                </a:path>
              </a:pathLst>
            </a:custGeom>
            <a:solidFill>
              <a:srgbClr val="FDA165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9525"/>
              <a:ext cx="631378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4498341" y="1868611"/>
            <a:ext cx="2397265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Atividades-Chave</a:t>
            </a:r>
          </a:p>
        </p:txBody>
      </p:sp>
      <p:grpSp>
        <p:nvGrpSpPr>
          <p:cNvPr name="Group 20" id="20"/>
          <p:cNvGrpSpPr/>
          <p:nvPr/>
        </p:nvGrpSpPr>
        <p:grpSpPr>
          <a:xfrm rot="0">
            <a:off x="4498341" y="2232212"/>
            <a:ext cx="3048000" cy="2240856"/>
            <a:chOff x="0" y="0"/>
            <a:chExt cx="802765" cy="590184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02765" cy="590184"/>
            </a:xfrm>
            <a:custGeom>
              <a:avLst/>
              <a:gdLst/>
              <a:ahLst/>
              <a:cxnLst/>
              <a:rect r="r" b="b" t="t" l="l"/>
              <a:pathLst>
                <a:path h="590184" w="802765">
                  <a:moveTo>
                    <a:pt x="55880" y="0"/>
                  </a:moveTo>
                  <a:lnTo>
                    <a:pt x="746885" y="0"/>
                  </a:lnTo>
                  <a:cubicBezTo>
                    <a:pt x="777747" y="0"/>
                    <a:pt x="802765" y="25018"/>
                    <a:pt x="802765" y="55880"/>
                  </a:cubicBezTo>
                  <a:lnTo>
                    <a:pt x="802765" y="534304"/>
                  </a:lnTo>
                  <a:cubicBezTo>
                    <a:pt x="802765" y="549125"/>
                    <a:pt x="796878" y="563338"/>
                    <a:pt x="786399" y="573817"/>
                  </a:cubicBezTo>
                  <a:cubicBezTo>
                    <a:pt x="775919" y="584297"/>
                    <a:pt x="761706" y="590184"/>
                    <a:pt x="746885" y="590184"/>
                  </a:cubicBezTo>
                  <a:lnTo>
                    <a:pt x="55880" y="590184"/>
                  </a:lnTo>
                  <a:cubicBezTo>
                    <a:pt x="25018" y="590184"/>
                    <a:pt x="0" y="565166"/>
                    <a:pt x="0" y="534304"/>
                  </a:cubicBezTo>
                  <a:lnTo>
                    <a:pt x="0" y="55880"/>
                  </a:lnTo>
                  <a:cubicBezTo>
                    <a:pt x="0" y="25018"/>
                    <a:pt x="25018" y="0"/>
                    <a:pt x="5588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95250"/>
              <a:ext cx="802765" cy="68543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Quais ações principais seu negócio realiza?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fabricar, vender, atender, desenvolver produtos)</a:t>
              </a: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4576049" y="4715515"/>
            <a:ext cx="3042757" cy="2298060"/>
            <a:chOff x="0" y="0"/>
            <a:chExt cx="801385" cy="60525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01385" cy="605250"/>
            </a:xfrm>
            <a:custGeom>
              <a:avLst/>
              <a:gdLst/>
              <a:ahLst/>
              <a:cxnLst/>
              <a:rect r="r" b="b" t="t" l="l"/>
              <a:pathLst>
                <a:path h="605250" w="801385">
                  <a:moveTo>
                    <a:pt x="61065" y="0"/>
                  </a:moveTo>
                  <a:lnTo>
                    <a:pt x="740320" y="0"/>
                  </a:lnTo>
                  <a:cubicBezTo>
                    <a:pt x="774045" y="0"/>
                    <a:pt x="801385" y="27340"/>
                    <a:pt x="801385" y="61065"/>
                  </a:cubicBezTo>
                  <a:lnTo>
                    <a:pt x="801385" y="544185"/>
                  </a:lnTo>
                  <a:cubicBezTo>
                    <a:pt x="801385" y="577911"/>
                    <a:pt x="774045" y="605250"/>
                    <a:pt x="740320" y="605250"/>
                  </a:cubicBezTo>
                  <a:lnTo>
                    <a:pt x="61065" y="605250"/>
                  </a:lnTo>
                  <a:cubicBezTo>
                    <a:pt x="27340" y="605250"/>
                    <a:pt x="0" y="577911"/>
                    <a:pt x="0" y="544185"/>
                  </a:cubicBezTo>
                  <a:lnTo>
                    <a:pt x="0" y="61065"/>
                  </a:lnTo>
                  <a:cubicBezTo>
                    <a:pt x="0" y="27340"/>
                    <a:pt x="27340" y="0"/>
                    <a:pt x="61065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9525"/>
              <a:ext cx="801385" cy="5957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4504446" y="4297138"/>
            <a:ext cx="2033085" cy="994947"/>
            <a:chOff x="0" y="0"/>
            <a:chExt cx="535463" cy="26204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535463" cy="262044"/>
            </a:xfrm>
            <a:custGeom>
              <a:avLst/>
              <a:gdLst/>
              <a:ahLst/>
              <a:cxnLst/>
              <a:rect r="r" b="b" t="t" l="l"/>
              <a:pathLst>
                <a:path h="262044" w="535463">
                  <a:moveTo>
                    <a:pt x="72351" y="0"/>
                  </a:moveTo>
                  <a:lnTo>
                    <a:pt x="463111" y="0"/>
                  </a:lnTo>
                  <a:cubicBezTo>
                    <a:pt x="503070" y="0"/>
                    <a:pt x="535463" y="32393"/>
                    <a:pt x="535463" y="72351"/>
                  </a:cubicBezTo>
                  <a:lnTo>
                    <a:pt x="535463" y="189692"/>
                  </a:lnTo>
                  <a:cubicBezTo>
                    <a:pt x="535463" y="208881"/>
                    <a:pt x="527840" y="227284"/>
                    <a:pt x="514272" y="240852"/>
                  </a:cubicBezTo>
                  <a:cubicBezTo>
                    <a:pt x="500703" y="254421"/>
                    <a:pt x="482300" y="262044"/>
                    <a:pt x="463111" y="262044"/>
                  </a:cubicBezTo>
                  <a:lnTo>
                    <a:pt x="72351" y="262044"/>
                  </a:lnTo>
                  <a:cubicBezTo>
                    <a:pt x="53163" y="262044"/>
                    <a:pt x="34760" y="254421"/>
                    <a:pt x="21191" y="240852"/>
                  </a:cubicBezTo>
                  <a:cubicBezTo>
                    <a:pt x="7623" y="227284"/>
                    <a:pt x="0" y="208881"/>
                    <a:pt x="0" y="189692"/>
                  </a:cubicBezTo>
                  <a:lnTo>
                    <a:pt x="0" y="72351"/>
                  </a:lnTo>
                  <a:cubicBezTo>
                    <a:pt x="0" y="53163"/>
                    <a:pt x="7623" y="34760"/>
                    <a:pt x="21191" y="21191"/>
                  </a:cubicBezTo>
                  <a:cubicBezTo>
                    <a:pt x="34760" y="7623"/>
                    <a:pt x="53163" y="0"/>
                    <a:pt x="72351" y="0"/>
                  </a:cubicBezTo>
                  <a:close/>
                </a:path>
              </a:pathLst>
            </a:custGeom>
            <a:solidFill>
              <a:srgbClr val="FF769B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9525"/>
              <a:ext cx="535463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4565677" y="4365269"/>
            <a:ext cx="1929673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-41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Recursos-Chave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4504446" y="4710313"/>
            <a:ext cx="3048000" cy="2240856"/>
            <a:chOff x="0" y="0"/>
            <a:chExt cx="802765" cy="590184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02765" cy="590184"/>
            </a:xfrm>
            <a:custGeom>
              <a:avLst/>
              <a:gdLst/>
              <a:ahLst/>
              <a:cxnLst/>
              <a:rect r="r" b="b" t="t" l="l"/>
              <a:pathLst>
                <a:path h="590184" w="802765">
                  <a:moveTo>
                    <a:pt x="55880" y="0"/>
                  </a:moveTo>
                  <a:lnTo>
                    <a:pt x="746885" y="0"/>
                  </a:lnTo>
                  <a:cubicBezTo>
                    <a:pt x="777747" y="0"/>
                    <a:pt x="802765" y="25018"/>
                    <a:pt x="802765" y="55880"/>
                  </a:cubicBezTo>
                  <a:lnTo>
                    <a:pt x="802765" y="534304"/>
                  </a:lnTo>
                  <a:cubicBezTo>
                    <a:pt x="802765" y="549125"/>
                    <a:pt x="796878" y="563338"/>
                    <a:pt x="786399" y="573817"/>
                  </a:cubicBezTo>
                  <a:cubicBezTo>
                    <a:pt x="775919" y="584297"/>
                    <a:pt x="761706" y="590184"/>
                    <a:pt x="746885" y="590184"/>
                  </a:cubicBezTo>
                  <a:lnTo>
                    <a:pt x="55880" y="590184"/>
                  </a:lnTo>
                  <a:cubicBezTo>
                    <a:pt x="25018" y="590184"/>
                    <a:pt x="0" y="565166"/>
                    <a:pt x="0" y="534304"/>
                  </a:cubicBezTo>
                  <a:lnTo>
                    <a:pt x="0" y="55880"/>
                  </a:lnTo>
                  <a:cubicBezTo>
                    <a:pt x="0" y="25018"/>
                    <a:pt x="25018" y="0"/>
                    <a:pt x="5588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0" y="-95250"/>
              <a:ext cx="802765" cy="68543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 que você precisa ter para funcionar?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equipe, tecnologia, marca, matéria-prima)</a:t>
              </a: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7833781" y="2290349"/>
            <a:ext cx="3037149" cy="4718957"/>
            <a:chOff x="0" y="0"/>
            <a:chExt cx="799908" cy="1242853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799908" cy="1242853"/>
            </a:xfrm>
            <a:custGeom>
              <a:avLst/>
              <a:gdLst/>
              <a:ahLst/>
              <a:cxnLst/>
              <a:rect r="r" b="b" t="t" l="l"/>
              <a:pathLst>
                <a:path h="1242853" w="799908">
                  <a:moveTo>
                    <a:pt x="61178" y="0"/>
                  </a:moveTo>
                  <a:lnTo>
                    <a:pt x="738730" y="0"/>
                  </a:lnTo>
                  <a:cubicBezTo>
                    <a:pt x="772517" y="0"/>
                    <a:pt x="799908" y="27390"/>
                    <a:pt x="799908" y="61178"/>
                  </a:cubicBezTo>
                  <a:lnTo>
                    <a:pt x="799908" y="1181675"/>
                  </a:lnTo>
                  <a:cubicBezTo>
                    <a:pt x="799908" y="1215463"/>
                    <a:pt x="772517" y="1242853"/>
                    <a:pt x="738730" y="1242853"/>
                  </a:cubicBezTo>
                  <a:lnTo>
                    <a:pt x="61178" y="1242853"/>
                  </a:lnTo>
                  <a:cubicBezTo>
                    <a:pt x="27390" y="1242853"/>
                    <a:pt x="0" y="1215463"/>
                    <a:pt x="0" y="1181675"/>
                  </a:cubicBezTo>
                  <a:lnTo>
                    <a:pt x="0" y="61178"/>
                  </a:lnTo>
                  <a:cubicBezTo>
                    <a:pt x="0" y="27390"/>
                    <a:pt x="27390" y="0"/>
                    <a:pt x="61178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35" id="35"/>
            <p:cNvSpPr txBox="true"/>
            <p:nvPr/>
          </p:nvSpPr>
          <p:spPr>
            <a:xfrm>
              <a:off x="0" y="9525"/>
              <a:ext cx="799908" cy="12333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7771032" y="1814769"/>
            <a:ext cx="2839651" cy="994947"/>
            <a:chOff x="0" y="0"/>
            <a:chExt cx="747892" cy="262044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747892" cy="262044"/>
            </a:xfrm>
            <a:custGeom>
              <a:avLst/>
              <a:gdLst/>
              <a:ahLst/>
              <a:cxnLst/>
              <a:rect r="r" b="b" t="t" l="l"/>
              <a:pathLst>
                <a:path h="262044" w="747892">
                  <a:moveTo>
                    <a:pt x="51801" y="0"/>
                  </a:moveTo>
                  <a:lnTo>
                    <a:pt x="696091" y="0"/>
                  </a:lnTo>
                  <a:cubicBezTo>
                    <a:pt x="724700" y="0"/>
                    <a:pt x="747892" y="23192"/>
                    <a:pt x="747892" y="51801"/>
                  </a:cubicBezTo>
                  <a:lnTo>
                    <a:pt x="747892" y="210243"/>
                  </a:lnTo>
                  <a:cubicBezTo>
                    <a:pt x="747892" y="238852"/>
                    <a:pt x="724700" y="262044"/>
                    <a:pt x="696091" y="262044"/>
                  </a:cubicBezTo>
                  <a:lnTo>
                    <a:pt x="51801" y="262044"/>
                  </a:lnTo>
                  <a:cubicBezTo>
                    <a:pt x="38062" y="262044"/>
                    <a:pt x="24887" y="256586"/>
                    <a:pt x="15172" y="246871"/>
                  </a:cubicBezTo>
                  <a:cubicBezTo>
                    <a:pt x="5458" y="237157"/>
                    <a:pt x="0" y="223981"/>
                    <a:pt x="0" y="210243"/>
                  </a:cubicBezTo>
                  <a:lnTo>
                    <a:pt x="0" y="51801"/>
                  </a:lnTo>
                  <a:cubicBezTo>
                    <a:pt x="0" y="23192"/>
                    <a:pt x="23192" y="0"/>
                    <a:pt x="51801" y="0"/>
                  </a:cubicBezTo>
                  <a:close/>
                </a:path>
              </a:pathLst>
            </a:custGeom>
            <a:solidFill>
              <a:srgbClr val="FF9276"/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0" y="9525"/>
              <a:ext cx="747892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sp>
        <p:nvSpPr>
          <p:cNvPr name="TextBox 39" id="39"/>
          <p:cNvSpPr txBox="true"/>
          <p:nvPr/>
        </p:nvSpPr>
        <p:spPr>
          <a:xfrm rot="0">
            <a:off x="7771032" y="1882899"/>
            <a:ext cx="2831760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96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Proposta de Valor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7761682" y="2232212"/>
            <a:ext cx="3048000" cy="4718957"/>
            <a:chOff x="0" y="0"/>
            <a:chExt cx="802765" cy="1242853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802765" cy="1242853"/>
            </a:xfrm>
            <a:custGeom>
              <a:avLst/>
              <a:gdLst/>
              <a:ahLst/>
              <a:cxnLst/>
              <a:rect r="r" b="b" t="t" l="l"/>
              <a:pathLst>
                <a:path h="1242853" w="802765">
                  <a:moveTo>
                    <a:pt x="55880" y="0"/>
                  </a:moveTo>
                  <a:lnTo>
                    <a:pt x="746885" y="0"/>
                  </a:lnTo>
                  <a:cubicBezTo>
                    <a:pt x="777747" y="0"/>
                    <a:pt x="802765" y="25018"/>
                    <a:pt x="802765" y="55880"/>
                  </a:cubicBezTo>
                  <a:lnTo>
                    <a:pt x="802765" y="1186973"/>
                  </a:lnTo>
                  <a:cubicBezTo>
                    <a:pt x="802765" y="1201793"/>
                    <a:pt x="796878" y="1216006"/>
                    <a:pt x="786399" y="1226486"/>
                  </a:cubicBezTo>
                  <a:cubicBezTo>
                    <a:pt x="775919" y="1236966"/>
                    <a:pt x="761706" y="1242853"/>
                    <a:pt x="746885" y="1242853"/>
                  </a:cubicBezTo>
                  <a:lnTo>
                    <a:pt x="55880" y="1242853"/>
                  </a:lnTo>
                  <a:cubicBezTo>
                    <a:pt x="25018" y="1242853"/>
                    <a:pt x="0" y="1217835"/>
                    <a:pt x="0" y="1186973"/>
                  </a:cubicBezTo>
                  <a:lnTo>
                    <a:pt x="0" y="55880"/>
                  </a:lnTo>
                  <a:cubicBezTo>
                    <a:pt x="0" y="25018"/>
                    <a:pt x="25018" y="0"/>
                    <a:pt x="5588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95250"/>
              <a:ext cx="802765" cy="1338103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 que você oferece de diferente para resolver o problema do cliente?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entrega rápida, preço acessível, inovação)</a:t>
              </a: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11095459" y="2232212"/>
            <a:ext cx="3042148" cy="2298060"/>
            <a:chOff x="0" y="0"/>
            <a:chExt cx="801224" cy="60525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801224" cy="605250"/>
            </a:xfrm>
            <a:custGeom>
              <a:avLst/>
              <a:gdLst/>
              <a:ahLst/>
              <a:cxnLst/>
              <a:rect r="r" b="b" t="t" l="l"/>
              <a:pathLst>
                <a:path h="605250" w="801224">
                  <a:moveTo>
                    <a:pt x="61077" y="0"/>
                  </a:moveTo>
                  <a:lnTo>
                    <a:pt x="740147" y="0"/>
                  </a:lnTo>
                  <a:cubicBezTo>
                    <a:pt x="773879" y="0"/>
                    <a:pt x="801224" y="27345"/>
                    <a:pt x="801224" y="61077"/>
                  </a:cubicBezTo>
                  <a:lnTo>
                    <a:pt x="801224" y="544173"/>
                  </a:lnTo>
                  <a:cubicBezTo>
                    <a:pt x="801224" y="560372"/>
                    <a:pt x="794789" y="575907"/>
                    <a:pt x="783335" y="587361"/>
                  </a:cubicBezTo>
                  <a:cubicBezTo>
                    <a:pt x="771881" y="598815"/>
                    <a:pt x="756346" y="605250"/>
                    <a:pt x="740147" y="605250"/>
                  </a:cubicBezTo>
                  <a:lnTo>
                    <a:pt x="61077" y="605250"/>
                  </a:lnTo>
                  <a:cubicBezTo>
                    <a:pt x="27345" y="605250"/>
                    <a:pt x="0" y="577905"/>
                    <a:pt x="0" y="544173"/>
                  </a:cubicBezTo>
                  <a:lnTo>
                    <a:pt x="0" y="61077"/>
                  </a:lnTo>
                  <a:cubicBezTo>
                    <a:pt x="0" y="27345"/>
                    <a:pt x="27345" y="0"/>
                    <a:pt x="61077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9525"/>
              <a:ext cx="801224" cy="5957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11010768" y="1687614"/>
            <a:ext cx="2958240" cy="1285176"/>
            <a:chOff x="0" y="0"/>
            <a:chExt cx="779125" cy="338483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779125" cy="338483"/>
            </a:xfrm>
            <a:custGeom>
              <a:avLst/>
              <a:gdLst/>
              <a:ahLst/>
              <a:cxnLst/>
              <a:rect r="r" b="b" t="t" l="l"/>
              <a:pathLst>
                <a:path h="338483" w="779125">
                  <a:moveTo>
                    <a:pt x="49724" y="0"/>
                  </a:moveTo>
                  <a:lnTo>
                    <a:pt x="729401" y="0"/>
                  </a:lnTo>
                  <a:cubicBezTo>
                    <a:pt x="756863" y="0"/>
                    <a:pt x="779125" y="22262"/>
                    <a:pt x="779125" y="49724"/>
                  </a:cubicBezTo>
                  <a:lnTo>
                    <a:pt x="779125" y="288758"/>
                  </a:lnTo>
                  <a:cubicBezTo>
                    <a:pt x="779125" y="301946"/>
                    <a:pt x="773886" y="314594"/>
                    <a:pt x="764561" y="323919"/>
                  </a:cubicBezTo>
                  <a:cubicBezTo>
                    <a:pt x="755236" y="333244"/>
                    <a:pt x="742588" y="338483"/>
                    <a:pt x="729401" y="338483"/>
                  </a:cubicBezTo>
                  <a:lnTo>
                    <a:pt x="49724" y="338483"/>
                  </a:lnTo>
                  <a:cubicBezTo>
                    <a:pt x="36537" y="338483"/>
                    <a:pt x="23889" y="333244"/>
                    <a:pt x="14564" y="323919"/>
                  </a:cubicBezTo>
                  <a:cubicBezTo>
                    <a:pt x="5239" y="314594"/>
                    <a:pt x="0" y="301946"/>
                    <a:pt x="0" y="288758"/>
                  </a:cubicBezTo>
                  <a:lnTo>
                    <a:pt x="0" y="49724"/>
                  </a:lnTo>
                  <a:cubicBezTo>
                    <a:pt x="0" y="36537"/>
                    <a:pt x="5239" y="23889"/>
                    <a:pt x="14564" y="14564"/>
                  </a:cubicBezTo>
                  <a:cubicBezTo>
                    <a:pt x="23889" y="5239"/>
                    <a:pt x="36537" y="0"/>
                    <a:pt x="49724" y="0"/>
                  </a:cubicBezTo>
                  <a:close/>
                </a:path>
              </a:pathLst>
            </a:custGeom>
            <a:solidFill>
              <a:srgbClr val="FF8233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9525"/>
              <a:ext cx="779125" cy="328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sp>
        <p:nvSpPr>
          <p:cNvPr name="TextBox 49" id="49"/>
          <p:cNvSpPr txBox="true"/>
          <p:nvPr/>
        </p:nvSpPr>
        <p:spPr>
          <a:xfrm rot="0">
            <a:off x="11156680" y="1640306"/>
            <a:ext cx="2846493" cy="6756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54"/>
              </a:lnSpc>
            </a:pPr>
            <a:r>
              <a:rPr lang="en-US" sz="2562" spc="-5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Relacionamento com Clientes</a:t>
            </a:r>
          </a:p>
        </p:txBody>
      </p:sp>
      <p:grpSp>
        <p:nvGrpSpPr>
          <p:cNvPr name="Group 50" id="50"/>
          <p:cNvGrpSpPr/>
          <p:nvPr/>
        </p:nvGrpSpPr>
        <p:grpSpPr>
          <a:xfrm rot="0">
            <a:off x="11017751" y="2232212"/>
            <a:ext cx="3048000" cy="2240856"/>
            <a:chOff x="0" y="0"/>
            <a:chExt cx="802765" cy="590184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02765" cy="590184"/>
            </a:xfrm>
            <a:custGeom>
              <a:avLst/>
              <a:gdLst/>
              <a:ahLst/>
              <a:cxnLst/>
              <a:rect r="r" b="b" t="t" l="l"/>
              <a:pathLst>
                <a:path h="590184" w="802765">
                  <a:moveTo>
                    <a:pt x="55880" y="0"/>
                  </a:moveTo>
                  <a:lnTo>
                    <a:pt x="746885" y="0"/>
                  </a:lnTo>
                  <a:cubicBezTo>
                    <a:pt x="777747" y="0"/>
                    <a:pt x="802765" y="25018"/>
                    <a:pt x="802765" y="55880"/>
                  </a:cubicBezTo>
                  <a:lnTo>
                    <a:pt x="802765" y="534304"/>
                  </a:lnTo>
                  <a:cubicBezTo>
                    <a:pt x="802765" y="549125"/>
                    <a:pt x="796878" y="563338"/>
                    <a:pt x="786399" y="573817"/>
                  </a:cubicBezTo>
                  <a:cubicBezTo>
                    <a:pt x="775919" y="584297"/>
                    <a:pt x="761706" y="590184"/>
                    <a:pt x="746885" y="590184"/>
                  </a:cubicBezTo>
                  <a:lnTo>
                    <a:pt x="55880" y="590184"/>
                  </a:lnTo>
                  <a:cubicBezTo>
                    <a:pt x="25018" y="590184"/>
                    <a:pt x="0" y="565166"/>
                    <a:pt x="0" y="534304"/>
                  </a:cubicBezTo>
                  <a:lnTo>
                    <a:pt x="0" y="55880"/>
                  </a:lnTo>
                  <a:cubicBezTo>
                    <a:pt x="0" y="25018"/>
                    <a:pt x="25018" y="0"/>
                    <a:pt x="5588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-95250"/>
              <a:ext cx="802765" cy="68543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Como você se comunica e mantém contato com o cliente?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suporte online, programa de fidelidade)</a:t>
              </a: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11095459" y="4711247"/>
            <a:ext cx="3042148" cy="2298060"/>
            <a:chOff x="0" y="0"/>
            <a:chExt cx="801224" cy="60525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01224" cy="605250"/>
            </a:xfrm>
            <a:custGeom>
              <a:avLst/>
              <a:gdLst/>
              <a:ahLst/>
              <a:cxnLst/>
              <a:rect r="r" b="b" t="t" l="l"/>
              <a:pathLst>
                <a:path h="605250" w="801224">
                  <a:moveTo>
                    <a:pt x="61077" y="0"/>
                  </a:moveTo>
                  <a:lnTo>
                    <a:pt x="740147" y="0"/>
                  </a:lnTo>
                  <a:cubicBezTo>
                    <a:pt x="773879" y="0"/>
                    <a:pt x="801224" y="27345"/>
                    <a:pt x="801224" y="61077"/>
                  </a:cubicBezTo>
                  <a:lnTo>
                    <a:pt x="801224" y="544173"/>
                  </a:lnTo>
                  <a:cubicBezTo>
                    <a:pt x="801224" y="560372"/>
                    <a:pt x="794789" y="575907"/>
                    <a:pt x="783335" y="587361"/>
                  </a:cubicBezTo>
                  <a:cubicBezTo>
                    <a:pt x="771881" y="598815"/>
                    <a:pt x="756346" y="605250"/>
                    <a:pt x="740147" y="605250"/>
                  </a:cubicBezTo>
                  <a:lnTo>
                    <a:pt x="61077" y="605250"/>
                  </a:lnTo>
                  <a:cubicBezTo>
                    <a:pt x="27345" y="605250"/>
                    <a:pt x="0" y="577905"/>
                    <a:pt x="0" y="544173"/>
                  </a:cubicBezTo>
                  <a:lnTo>
                    <a:pt x="0" y="61077"/>
                  </a:lnTo>
                  <a:cubicBezTo>
                    <a:pt x="0" y="27345"/>
                    <a:pt x="27345" y="0"/>
                    <a:pt x="61077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0" y="9525"/>
              <a:ext cx="801224" cy="5957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11017751" y="4259038"/>
            <a:ext cx="1937564" cy="994947"/>
            <a:chOff x="0" y="0"/>
            <a:chExt cx="510305" cy="262044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510305" cy="262044"/>
            </a:xfrm>
            <a:custGeom>
              <a:avLst/>
              <a:gdLst/>
              <a:ahLst/>
              <a:cxnLst/>
              <a:rect r="r" b="b" t="t" l="l"/>
              <a:pathLst>
                <a:path h="262044" w="510305">
                  <a:moveTo>
                    <a:pt x="75918" y="0"/>
                  </a:moveTo>
                  <a:lnTo>
                    <a:pt x="434387" y="0"/>
                  </a:lnTo>
                  <a:cubicBezTo>
                    <a:pt x="476315" y="0"/>
                    <a:pt x="510305" y="33990"/>
                    <a:pt x="510305" y="75918"/>
                  </a:cubicBezTo>
                  <a:lnTo>
                    <a:pt x="510305" y="186125"/>
                  </a:lnTo>
                  <a:cubicBezTo>
                    <a:pt x="510305" y="228054"/>
                    <a:pt x="476315" y="262044"/>
                    <a:pt x="434387" y="262044"/>
                  </a:cubicBezTo>
                  <a:lnTo>
                    <a:pt x="75918" y="262044"/>
                  </a:lnTo>
                  <a:cubicBezTo>
                    <a:pt x="55783" y="262044"/>
                    <a:pt x="36473" y="254045"/>
                    <a:pt x="22236" y="239808"/>
                  </a:cubicBezTo>
                  <a:cubicBezTo>
                    <a:pt x="7999" y="225570"/>
                    <a:pt x="0" y="206260"/>
                    <a:pt x="0" y="186125"/>
                  </a:cubicBezTo>
                  <a:lnTo>
                    <a:pt x="0" y="75918"/>
                  </a:lnTo>
                  <a:cubicBezTo>
                    <a:pt x="0" y="33990"/>
                    <a:pt x="33990" y="0"/>
                    <a:pt x="75918" y="0"/>
                  </a:cubicBezTo>
                  <a:close/>
                </a:path>
              </a:pathLst>
            </a:custGeom>
            <a:solidFill>
              <a:srgbClr val="D476C2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9525"/>
              <a:ext cx="510305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11197051" y="4327169"/>
            <a:ext cx="1571072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-41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Canais</a:t>
            </a:r>
          </a:p>
        </p:txBody>
      </p:sp>
      <p:grpSp>
        <p:nvGrpSpPr>
          <p:cNvPr name="Group 60" id="60"/>
          <p:cNvGrpSpPr/>
          <p:nvPr/>
        </p:nvGrpSpPr>
        <p:grpSpPr>
          <a:xfrm rot="0">
            <a:off x="11020788" y="4710313"/>
            <a:ext cx="3048000" cy="2240856"/>
            <a:chOff x="0" y="0"/>
            <a:chExt cx="802765" cy="590184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02765" cy="590184"/>
            </a:xfrm>
            <a:custGeom>
              <a:avLst/>
              <a:gdLst/>
              <a:ahLst/>
              <a:cxnLst/>
              <a:rect r="r" b="b" t="t" l="l"/>
              <a:pathLst>
                <a:path h="590184" w="802765">
                  <a:moveTo>
                    <a:pt x="55880" y="0"/>
                  </a:moveTo>
                  <a:lnTo>
                    <a:pt x="746885" y="0"/>
                  </a:lnTo>
                  <a:cubicBezTo>
                    <a:pt x="777747" y="0"/>
                    <a:pt x="802765" y="25018"/>
                    <a:pt x="802765" y="55880"/>
                  </a:cubicBezTo>
                  <a:lnTo>
                    <a:pt x="802765" y="534304"/>
                  </a:lnTo>
                  <a:cubicBezTo>
                    <a:pt x="802765" y="549125"/>
                    <a:pt x="796878" y="563338"/>
                    <a:pt x="786399" y="573817"/>
                  </a:cubicBezTo>
                  <a:cubicBezTo>
                    <a:pt x="775919" y="584297"/>
                    <a:pt x="761706" y="590184"/>
                    <a:pt x="746885" y="590184"/>
                  </a:cubicBezTo>
                  <a:lnTo>
                    <a:pt x="55880" y="590184"/>
                  </a:lnTo>
                  <a:cubicBezTo>
                    <a:pt x="25018" y="590184"/>
                    <a:pt x="0" y="565166"/>
                    <a:pt x="0" y="534304"/>
                  </a:cubicBezTo>
                  <a:lnTo>
                    <a:pt x="0" y="55880"/>
                  </a:lnTo>
                  <a:cubicBezTo>
                    <a:pt x="0" y="25018"/>
                    <a:pt x="25018" y="0"/>
                    <a:pt x="5588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62" id="62"/>
            <p:cNvSpPr txBox="true"/>
            <p:nvPr/>
          </p:nvSpPr>
          <p:spPr>
            <a:xfrm>
              <a:off x="0" y="-95250"/>
              <a:ext cx="802765" cy="68543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Como seu produto/serviço chega ao cliente?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loja física, site, app, redes sociais)</a:t>
              </a: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14286061" y="1813835"/>
            <a:ext cx="2935099" cy="994947"/>
            <a:chOff x="0" y="0"/>
            <a:chExt cx="773030" cy="262044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773030" cy="262044"/>
            </a:xfrm>
            <a:custGeom>
              <a:avLst/>
              <a:gdLst/>
              <a:ahLst/>
              <a:cxnLst/>
              <a:rect r="r" b="b" t="t" l="l"/>
              <a:pathLst>
                <a:path h="262044" w="773030">
                  <a:moveTo>
                    <a:pt x="50116" y="0"/>
                  </a:moveTo>
                  <a:lnTo>
                    <a:pt x="722914" y="0"/>
                  </a:lnTo>
                  <a:cubicBezTo>
                    <a:pt x="736205" y="0"/>
                    <a:pt x="748953" y="5280"/>
                    <a:pt x="758351" y="14679"/>
                  </a:cubicBezTo>
                  <a:cubicBezTo>
                    <a:pt x="767750" y="24077"/>
                    <a:pt x="773030" y="36825"/>
                    <a:pt x="773030" y="50116"/>
                  </a:cubicBezTo>
                  <a:lnTo>
                    <a:pt x="773030" y="211927"/>
                  </a:lnTo>
                  <a:cubicBezTo>
                    <a:pt x="773030" y="225219"/>
                    <a:pt x="767750" y="237966"/>
                    <a:pt x="758351" y="247365"/>
                  </a:cubicBezTo>
                  <a:cubicBezTo>
                    <a:pt x="748953" y="256763"/>
                    <a:pt x="736205" y="262044"/>
                    <a:pt x="722914" y="262044"/>
                  </a:cubicBezTo>
                  <a:lnTo>
                    <a:pt x="50116" y="262044"/>
                  </a:lnTo>
                  <a:cubicBezTo>
                    <a:pt x="36825" y="262044"/>
                    <a:pt x="24077" y="256763"/>
                    <a:pt x="14679" y="247365"/>
                  </a:cubicBezTo>
                  <a:cubicBezTo>
                    <a:pt x="5280" y="237966"/>
                    <a:pt x="0" y="225219"/>
                    <a:pt x="0" y="211927"/>
                  </a:cubicBezTo>
                  <a:lnTo>
                    <a:pt x="0" y="50116"/>
                  </a:lnTo>
                  <a:cubicBezTo>
                    <a:pt x="0" y="36825"/>
                    <a:pt x="5280" y="24077"/>
                    <a:pt x="14679" y="14679"/>
                  </a:cubicBezTo>
                  <a:cubicBezTo>
                    <a:pt x="24077" y="5280"/>
                    <a:pt x="36825" y="0"/>
                    <a:pt x="50116" y="0"/>
                  </a:cubicBezTo>
                  <a:close/>
                </a:path>
              </a:pathLst>
            </a:custGeom>
            <a:solidFill>
              <a:srgbClr val="9C84C2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0" y="9525"/>
              <a:ext cx="773030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0">
            <a:off x="14368811" y="2294618"/>
            <a:ext cx="3492967" cy="4718957"/>
            <a:chOff x="0" y="0"/>
            <a:chExt cx="919958" cy="1242853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919958" cy="1242853"/>
            </a:xfrm>
            <a:custGeom>
              <a:avLst/>
              <a:gdLst/>
              <a:ahLst/>
              <a:cxnLst/>
              <a:rect r="r" b="b" t="t" l="l"/>
              <a:pathLst>
                <a:path h="1242853" w="919958">
                  <a:moveTo>
                    <a:pt x="53194" y="0"/>
                  </a:moveTo>
                  <a:lnTo>
                    <a:pt x="866764" y="0"/>
                  </a:lnTo>
                  <a:cubicBezTo>
                    <a:pt x="880872" y="0"/>
                    <a:pt x="894402" y="5604"/>
                    <a:pt x="904378" y="15580"/>
                  </a:cubicBezTo>
                  <a:cubicBezTo>
                    <a:pt x="914354" y="25556"/>
                    <a:pt x="919958" y="39086"/>
                    <a:pt x="919958" y="53194"/>
                  </a:cubicBezTo>
                  <a:lnTo>
                    <a:pt x="919958" y="1189659"/>
                  </a:lnTo>
                  <a:cubicBezTo>
                    <a:pt x="919958" y="1219037"/>
                    <a:pt x="896143" y="1242853"/>
                    <a:pt x="866764" y="1242853"/>
                  </a:cubicBezTo>
                  <a:lnTo>
                    <a:pt x="53194" y="1242853"/>
                  </a:lnTo>
                  <a:cubicBezTo>
                    <a:pt x="23816" y="1242853"/>
                    <a:pt x="0" y="1219037"/>
                    <a:pt x="0" y="1189659"/>
                  </a:cubicBezTo>
                  <a:lnTo>
                    <a:pt x="0" y="53194"/>
                  </a:lnTo>
                  <a:cubicBezTo>
                    <a:pt x="0" y="23816"/>
                    <a:pt x="23816" y="0"/>
                    <a:pt x="53194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68" id="68"/>
            <p:cNvSpPr txBox="true"/>
            <p:nvPr/>
          </p:nvSpPr>
          <p:spPr>
            <a:xfrm>
              <a:off x="0" y="9525"/>
              <a:ext cx="919958" cy="12333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286061" y="2233146"/>
            <a:ext cx="3498240" cy="4718957"/>
            <a:chOff x="0" y="0"/>
            <a:chExt cx="921347" cy="124285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921347" cy="1242853"/>
            </a:xfrm>
            <a:custGeom>
              <a:avLst/>
              <a:gdLst/>
              <a:ahLst/>
              <a:cxnLst/>
              <a:rect r="r" b="b" t="t" l="l"/>
              <a:pathLst>
                <a:path h="1242853" w="921347">
                  <a:moveTo>
                    <a:pt x="48688" y="0"/>
                  </a:moveTo>
                  <a:lnTo>
                    <a:pt x="872659" y="0"/>
                  </a:lnTo>
                  <a:cubicBezTo>
                    <a:pt x="899549" y="0"/>
                    <a:pt x="921347" y="21798"/>
                    <a:pt x="921347" y="48688"/>
                  </a:cubicBezTo>
                  <a:lnTo>
                    <a:pt x="921347" y="1194165"/>
                  </a:lnTo>
                  <a:cubicBezTo>
                    <a:pt x="921347" y="1221055"/>
                    <a:pt x="899549" y="1242853"/>
                    <a:pt x="872659" y="1242853"/>
                  </a:cubicBezTo>
                  <a:lnTo>
                    <a:pt x="48688" y="1242853"/>
                  </a:lnTo>
                  <a:cubicBezTo>
                    <a:pt x="21798" y="1242853"/>
                    <a:pt x="0" y="1221055"/>
                    <a:pt x="0" y="1194165"/>
                  </a:cubicBezTo>
                  <a:lnTo>
                    <a:pt x="0" y="48688"/>
                  </a:lnTo>
                  <a:cubicBezTo>
                    <a:pt x="0" y="21798"/>
                    <a:pt x="21798" y="0"/>
                    <a:pt x="48688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95250"/>
              <a:ext cx="921347" cy="1338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Para quem você está criando valor? Quem são seus clientes principais?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jovens, empresas, mães, agricultores)</a:t>
              </a:r>
            </a:p>
          </p:txBody>
        </p:sp>
      </p:grpSp>
      <p:sp>
        <p:nvSpPr>
          <p:cNvPr name="TextBox 72" id="72"/>
          <p:cNvSpPr txBox="true"/>
          <p:nvPr/>
        </p:nvSpPr>
        <p:spPr>
          <a:xfrm rot="0">
            <a:off x="14286061" y="1881965"/>
            <a:ext cx="2915668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96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Segmento de Clientes</a:t>
            </a:r>
          </a:p>
        </p:txBody>
      </p:sp>
      <p:grpSp>
        <p:nvGrpSpPr>
          <p:cNvPr name="Group 73" id="73"/>
          <p:cNvGrpSpPr/>
          <p:nvPr/>
        </p:nvGrpSpPr>
        <p:grpSpPr>
          <a:xfrm rot="0">
            <a:off x="854892" y="7260291"/>
            <a:ext cx="8437440" cy="2577066"/>
            <a:chOff x="0" y="0"/>
            <a:chExt cx="2222206" cy="678733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2222206" cy="678733"/>
            </a:xfrm>
            <a:custGeom>
              <a:avLst/>
              <a:gdLst/>
              <a:ahLst/>
              <a:cxnLst/>
              <a:rect r="r" b="b" t="t" l="l"/>
              <a:pathLst>
                <a:path h="678733" w="2222206">
                  <a:moveTo>
                    <a:pt x="22022" y="0"/>
                  </a:moveTo>
                  <a:lnTo>
                    <a:pt x="2200185" y="0"/>
                  </a:lnTo>
                  <a:cubicBezTo>
                    <a:pt x="2212347" y="0"/>
                    <a:pt x="2222206" y="9859"/>
                    <a:pt x="2222206" y="22022"/>
                  </a:cubicBezTo>
                  <a:lnTo>
                    <a:pt x="2222206" y="656712"/>
                  </a:lnTo>
                  <a:cubicBezTo>
                    <a:pt x="2222206" y="662552"/>
                    <a:pt x="2219886" y="668153"/>
                    <a:pt x="2215756" y="672283"/>
                  </a:cubicBezTo>
                  <a:cubicBezTo>
                    <a:pt x="2211627" y="676413"/>
                    <a:pt x="2206025" y="678733"/>
                    <a:pt x="2200185" y="678733"/>
                  </a:cubicBezTo>
                  <a:lnTo>
                    <a:pt x="22022" y="678733"/>
                  </a:lnTo>
                  <a:cubicBezTo>
                    <a:pt x="16181" y="678733"/>
                    <a:pt x="10580" y="676413"/>
                    <a:pt x="6450" y="672283"/>
                  </a:cubicBezTo>
                  <a:cubicBezTo>
                    <a:pt x="2320" y="668153"/>
                    <a:pt x="0" y="662552"/>
                    <a:pt x="0" y="656712"/>
                  </a:cubicBezTo>
                  <a:lnTo>
                    <a:pt x="0" y="22022"/>
                  </a:lnTo>
                  <a:cubicBezTo>
                    <a:pt x="0" y="9859"/>
                    <a:pt x="9859" y="0"/>
                    <a:pt x="22022" y="0"/>
                  </a:cubicBezTo>
                  <a:close/>
                </a:path>
              </a:pathLst>
            </a:custGeom>
            <a:solidFill>
              <a:srgbClr val="E1E6FF"/>
            </a:solidFill>
            <a:ln cap="rnd">
              <a:noFill/>
              <a:prstDash val="solid"/>
              <a:round/>
            </a:ln>
          </p:spPr>
        </p:sp>
        <p:sp>
          <p:nvSpPr>
            <p:cNvPr name="TextBox 75" id="75"/>
            <p:cNvSpPr txBox="true"/>
            <p:nvPr/>
          </p:nvSpPr>
          <p:spPr>
            <a:xfrm>
              <a:off x="0" y="9525"/>
              <a:ext cx="2222206" cy="6692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6" id="76"/>
          <p:cNvGrpSpPr/>
          <p:nvPr/>
        </p:nvGrpSpPr>
        <p:grpSpPr>
          <a:xfrm rot="0">
            <a:off x="777405" y="6762818"/>
            <a:ext cx="3028458" cy="994947"/>
            <a:chOff x="0" y="0"/>
            <a:chExt cx="797618" cy="262044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797618" cy="262044"/>
            </a:xfrm>
            <a:custGeom>
              <a:avLst/>
              <a:gdLst/>
              <a:ahLst/>
              <a:cxnLst/>
              <a:rect r="r" b="b" t="t" l="l"/>
              <a:pathLst>
                <a:path h="262044" w="797618">
                  <a:moveTo>
                    <a:pt x="48571" y="0"/>
                  </a:moveTo>
                  <a:lnTo>
                    <a:pt x="749047" y="0"/>
                  </a:lnTo>
                  <a:cubicBezTo>
                    <a:pt x="761929" y="0"/>
                    <a:pt x="774283" y="5117"/>
                    <a:pt x="783392" y="14226"/>
                  </a:cubicBezTo>
                  <a:cubicBezTo>
                    <a:pt x="792501" y="23335"/>
                    <a:pt x="797618" y="35689"/>
                    <a:pt x="797618" y="48571"/>
                  </a:cubicBezTo>
                  <a:lnTo>
                    <a:pt x="797618" y="213472"/>
                  </a:lnTo>
                  <a:cubicBezTo>
                    <a:pt x="797618" y="226354"/>
                    <a:pt x="792501" y="238708"/>
                    <a:pt x="783392" y="247817"/>
                  </a:cubicBezTo>
                  <a:cubicBezTo>
                    <a:pt x="774283" y="256926"/>
                    <a:pt x="761929" y="262044"/>
                    <a:pt x="749047" y="262044"/>
                  </a:cubicBezTo>
                  <a:lnTo>
                    <a:pt x="48571" y="262044"/>
                  </a:lnTo>
                  <a:cubicBezTo>
                    <a:pt x="35689" y="262044"/>
                    <a:pt x="23335" y="256926"/>
                    <a:pt x="14226" y="247817"/>
                  </a:cubicBezTo>
                  <a:cubicBezTo>
                    <a:pt x="5117" y="238708"/>
                    <a:pt x="0" y="226354"/>
                    <a:pt x="0" y="213472"/>
                  </a:cubicBezTo>
                  <a:lnTo>
                    <a:pt x="0" y="48571"/>
                  </a:lnTo>
                  <a:cubicBezTo>
                    <a:pt x="0" y="35689"/>
                    <a:pt x="5117" y="23335"/>
                    <a:pt x="14226" y="14226"/>
                  </a:cubicBezTo>
                  <a:cubicBezTo>
                    <a:pt x="23335" y="5117"/>
                    <a:pt x="35689" y="0"/>
                    <a:pt x="48571" y="0"/>
                  </a:cubicBezTo>
                  <a:close/>
                </a:path>
              </a:pathLst>
            </a:custGeom>
            <a:solidFill>
              <a:srgbClr val="56B6CB"/>
            </a:solidFill>
          </p:spPr>
        </p:sp>
        <p:sp>
          <p:nvSpPr>
            <p:cNvPr name="TextBox 78" id="78"/>
            <p:cNvSpPr txBox="true"/>
            <p:nvPr/>
          </p:nvSpPr>
          <p:spPr>
            <a:xfrm>
              <a:off x="0" y="9525"/>
              <a:ext cx="797618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grpSp>
        <p:nvGrpSpPr>
          <p:cNvPr name="Group 79" id="79"/>
          <p:cNvGrpSpPr/>
          <p:nvPr/>
        </p:nvGrpSpPr>
        <p:grpSpPr>
          <a:xfrm rot="0">
            <a:off x="777405" y="7198819"/>
            <a:ext cx="8427689" cy="2573831"/>
            <a:chOff x="0" y="0"/>
            <a:chExt cx="2219638" cy="677881"/>
          </a:xfrm>
        </p:grpSpPr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2219638" cy="677881"/>
            </a:xfrm>
            <a:custGeom>
              <a:avLst/>
              <a:gdLst/>
              <a:ahLst/>
              <a:cxnLst/>
              <a:rect r="r" b="b" t="t" l="l"/>
              <a:pathLst>
                <a:path h="677881" w="2219638">
                  <a:moveTo>
                    <a:pt x="20210" y="0"/>
                  </a:moveTo>
                  <a:lnTo>
                    <a:pt x="2199429" y="0"/>
                  </a:lnTo>
                  <a:cubicBezTo>
                    <a:pt x="2210590" y="0"/>
                    <a:pt x="2219638" y="9048"/>
                    <a:pt x="2219638" y="20210"/>
                  </a:cubicBezTo>
                  <a:lnTo>
                    <a:pt x="2219638" y="657672"/>
                  </a:lnTo>
                  <a:cubicBezTo>
                    <a:pt x="2219638" y="663032"/>
                    <a:pt x="2217509" y="668172"/>
                    <a:pt x="2213719" y="671962"/>
                  </a:cubicBezTo>
                  <a:cubicBezTo>
                    <a:pt x="2209929" y="675752"/>
                    <a:pt x="2204788" y="677881"/>
                    <a:pt x="2199429" y="677881"/>
                  </a:cubicBezTo>
                  <a:lnTo>
                    <a:pt x="20210" y="677881"/>
                  </a:lnTo>
                  <a:cubicBezTo>
                    <a:pt x="9048" y="677881"/>
                    <a:pt x="0" y="668833"/>
                    <a:pt x="0" y="657672"/>
                  </a:cubicBezTo>
                  <a:lnTo>
                    <a:pt x="0" y="20210"/>
                  </a:lnTo>
                  <a:cubicBezTo>
                    <a:pt x="0" y="9048"/>
                    <a:pt x="9048" y="0"/>
                    <a:pt x="20210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81" id="81"/>
            <p:cNvSpPr txBox="true"/>
            <p:nvPr/>
          </p:nvSpPr>
          <p:spPr>
            <a:xfrm>
              <a:off x="0" y="-95250"/>
              <a:ext cx="2219638" cy="7731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Quais são os maiores custos do seu negócio?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aluguel, salários, produção, marketing)</a:t>
              </a:r>
            </a:p>
          </p:txBody>
        </p:sp>
      </p:grpSp>
      <p:sp>
        <p:nvSpPr>
          <p:cNvPr name="TextBox 82" id="82"/>
          <p:cNvSpPr txBox="true"/>
          <p:nvPr/>
        </p:nvSpPr>
        <p:spPr>
          <a:xfrm rot="0">
            <a:off x="815909" y="6830948"/>
            <a:ext cx="3129982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96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Estrutura de Custos</a:t>
            </a:r>
          </a:p>
        </p:txBody>
      </p:sp>
      <p:grpSp>
        <p:nvGrpSpPr>
          <p:cNvPr name="Group 83" id="83"/>
          <p:cNvGrpSpPr/>
          <p:nvPr/>
        </p:nvGrpSpPr>
        <p:grpSpPr>
          <a:xfrm rot="-5400000">
            <a:off x="12470453" y="4446032"/>
            <a:ext cx="2559442" cy="8223208"/>
            <a:chOff x="0" y="0"/>
            <a:chExt cx="674092" cy="2165783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674092" cy="2165783"/>
            </a:xfrm>
            <a:custGeom>
              <a:avLst/>
              <a:gdLst/>
              <a:ahLst/>
              <a:cxnLst/>
              <a:rect r="r" b="b" t="t" l="l"/>
              <a:pathLst>
                <a:path h="2165783" w="674092">
                  <a:moveTo>
                    <a:pt x="57472" y="0"/>
                  </a:moveTo>
                  <a:lnTo>
                    <a:pt x="616619" y="0"/>
                  </a:lnTo>
                  <a:cubicBezTo>
                    <a:pt x="648360" y="0"/>
                    <a:pt x="674092" y="25731"/>
                    <a:pt x="674092" y="57472"/>
                  </a:cubicBezTo>
                  <a:lnTo>
                    <a:pt x="674092" y="2108311"/>
                  </a:lnTo>
                  <a:cubicBezTo>
                    <a:pt x="674092" y="2140052"/>
                    <a:pt x="648360" y="2165783"/>
                    <a:pt x="616619" y="2165783"/>
                  </a:cubicBezTo>
                  <a:lnTo>
                    <a:pt x="57472" y="2165783"/>
                  </a:lnTo>
                  <a:cubicBezTo>
                    <a:pt x="25731" y="2165783"/>
                    <a:pt x="0" y="2140052"/>
                    <a:pt x="0" y="2108311"/>
                  </a:cubicBezTo>
                  <a:lnTo>
                    <a:pt x="0" y="57472"/>
                  </a:lnTo>
                  <a:cubicBezTo>
                    <a:pt x="0" y="25731"/>
                    <a:pt x="25731" y="0"/>
                    <a:pt x="57472" y="0"/>
                  </a:cubicBezTo>
                  <a:close/>
                </a:path>
              </a:pathLst>
            </a:custGeom>
            <a:solidFill>
              <a:srgbClr val="E1E6FF"/>
            </a:solidFill>
          </p:spPr>
        </p:sp>
        <p:sp>
          <p:nvSpPr>
            <p:cNvPr name="TextBox 85" id="85"/>
            <p:cNvSpPr txBox="true"/>
            <p:nvPr/>
          </p:nvSpPr>
          <p:spPr>
            <a:xfrm>
              <a:off x="0" y="9525"/>
              <a:ext cx="674092" cy="21562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9429924" y="6762818"/>
            <a:ext cx="2802950" cy="994947"/>
            <a:chOff x="0" y="0"/>
            <a:chExt cx="738226" cy="262044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738226" cy="262044"/>
            </a:xfrm>
            <a:custGeom>
              <a:avLst/>
              <a:gdLst/>
              <a:ahLst/>
              <a:cxnLst/>
              <a:rect r="r" b="b" t="t" l="l"/>
              <a:pathLst>
                <a:path h="262044" w="738226">
                  <a:moveTo>
                    <a:pt x="52479" y="0"/>
                  </a:moveTo>
                  <a:lnTo>
                    <a:pt x="685746" y="0"/>
                  </a:lnTo>
                  <a:cubicBezTo>
                    <a:pt x="714730" y="0"/>
                    <a:pt x="738226" y="23496"/>
                    <a:pt x="738226" y="52479"/>
                  </a:cubicBezTo>
                  <a:lnTo>
                    <a:pt x="738226" y="209564"/>
                  </a:lnTo>
                  <a:cubicBezTo>
                    <a:pt x="738226" y="238548"/>
                    <a:pt x="714730" y="262044"/>
                    <a:pt x="685746" y="262044"/>
                  </a:cubicBezTo>
                  <a:lnTo>
                    <a:pt x="52479" y="262044"/>
                  </a:lnTo>
                  <a:cubicBezTo>
                    <a:pt x="23496" y="262044"/>
                    <a:pt x="0" y="238548"/>
                    <a:pt x="0" y="209564"/>
                  </a:cubicBezTo>
                  <a:lnTo>
                    <a:pt x="0" y="52479"/>
                  </a:lnTo>
                  <a:cubicBezTo>
                    <a:pt x="0" y="23496"/>
                    <a:pt x="23496" y="0"/>
                    <a:pt x="52479" y="0"/>
                  </a:cubicBezTo>
                  <a:close/>
                </a:path>
              </a:pathLst>
            </a:custGeom>
            <a:solidFill>
              <a:srgbClr val="7EAAE4"/>
            </a:solidFill>
          </p:spPr>
        </p:sp>
        <p:sp>
          <p:nvSpPr>
            <p:cNvPr name="TextBox 88" id="88"/>
            <p:cNvSpPr txBox="true"/>
            <p:nvPr/>
          </p:nvSpPr>
          <p:spPr>
            <a:xfrm>
              <a:off x="0" y="9525"/>
              <a:ext cx="738226" cy="2525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66"/>
                </a:lnSpc>
              </a:pPr>
            </a:p>
          </p:txBody>
        </p:sp>
      </p:grpSp>
      <p:grpSp>
        <p:nvGrpSpPr>
          <p:cNvPr name="Group 89" id="89"/>
          <p:cNvGrpSpPr/>
          <p:nvPr/>
        </p:nvGrpSpPr>
        <p:grpSpPr>
          <a:xfrm rot="0">
            <a:off x="9429924" y="7198819"/>
            <a:ext cx="8359304" cy="2573831"/>
            <a:chOff x="0" y="0"/>
            <a:chExt cx="2201628" cy="677881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2201627" cy="677881"/>
            </a:xfrm>
            <a:custGeom>
              <a:avLst/>
              <a:gdLst/>
              <a:ahLst/>
              <a:cxnLst/>
              <a:rect r="r" b="b" t="t" l="l"/>
              <a:pathLst>
                <a:path h="677881" w="2201627">
                  <a:moveTo>
                    <a:pt x="20375" y="0"/>
                  </a:moveTo>
                  <a:lnTo>
                    <a:pt x="2181252" y="0"/>
                  </a:lnTo>
                  <a:cubicBezTo>
                    <a:pt x="2186656" y="0"/>
                    <a:pt x="2191839" y="2147"/>
                    <a:pt x="2195660" y="5968"/>
                  </a:cubicBezTo>
                  <a:cubicBezTo>
                    <a:pt x="2199481" y="9789"/>
                    <a:pt x="2201627" y="14971"/>
                    <a:pt x="2201627" y="20375"/>
                  </a:cubicBezTo>
                  <a:lnTo>
                    <a:pt x="2201627" y="657506"/>
                  </a:lnTo>
                  <a:cubicBezTo>
                    <a:pt x="2201627" y="662910"/>
                    <a:pt x="2199481" y="668093"/>
                    <a:pt x="2195660" y="671914"/>
                  </a:cubicBezTo>
                  <a:cubicBezTo>
                    <a:pt x="2191839" y="675735"/>
                    <a:pt x="2186656" y="677881"/>
                    <a:pt x="2181252" y="677881"/>
                  </a:cubicBezTo>
                  <a:lnTo>
                    <a:pt x="20375" y="677881"/>
                  </a:lnTo>
                  <a:cubicBezTo>
                    <a:pt x="14971" y="677881"/>
                    <a:pt x="9789" y="675735"/>
                    <a:pt x="5968" y="671914"/>
                  </a:cubicBezTo>
                  <a:cubicBezTo>
                    <a:pt x="2147" y="668093"/>
                    <a:pt x="0" y="662910"/>
                    <a:pt x="0" y="657506"/>
                  </a:cubicBezTo>
                  <a:lnTo>
                    <a:pt x="0" y="20375"/>
                  </a:lnTo>
                  <a:cubicBezTo>
                    <a:pt x="0" y="14971"/>
                    <a:pt x="2147" y="9789"/>
                    <a:pt x="5968" y="5968"/>
                  </a:cubicBezTo>
                  <a:cubicBezTo>
                    <a:pt x="9789" y="2147"/>
                    <a:pt x="14971" y="0"/>
                    <a:pt x="20375" y="0"/>
                  </a:cubicBezTo>
                  <a:close/>
                </a:path>
              </a:pathLst>
            </a:custGeom>
            <a:solidFill>
              <a:srgbClr val="F8FFF6"/>
            </a:solidFill>
            <a:ln w="28575" cap="rnd">
              <a:solidFill>
                <a:srgbClr val="299132"/>
              </a:solidFill>
              <a:prstDash val="solid"/>
              <a:round/>
            </a:ln>
          </p:spPr>
        </p:sp>
        <p:sp>
          <p:nvSpPr>
            <p:cNvPr name="TextBox 91" id="91"/>
            <p:cNvSpPr txBox="true"/>
            <p:nvPr/>
          </p:nvSpPr>
          <p:spPr>
            <a:xfrm>
              <a:off x="0" y="-95250"/>
              <a:ext cx="2201628" cy="7731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Como o negócio ganha dinheiro?</a:t>
              </a:r>
            </a:p>
            <a:p>
              <a:pPr algn="l" marL="402078" indent="-201039" lvl="1">
                <a:lnSpc>
                  <a:spcPts val="288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b="true" sz="1862" spc="55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 (ex: vendas diretas, assinatura mensal, comissões)</a:t>
              </a:r>
            </a:p>
          </p:txBody>
        </p:sp>
      </p:grpSp>
      <p:sp>
        <p:nvSpPr>
          <p:cNvPr name="TextBox 92" id="92"/>
          <p:cNvSpPr txBox="true"/>
          <p:nvPr/>
        </p:nvSpPr>
        <p:spPr>
          <a:xfrm rot="0">
            <a:off x="9636150" y="6830948"/>
            <a:ext cx="2596725" cy="35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2462" spc="96">
                <a:solidFill>
                  <a:srgbClr val="FFFFFF"/>
                </a:solidFill>
                <a:latin typeface="TAN Tangkiwood"/>
                <a:ea typeface="TAN Tangkiwood"/>
                <a:cs typeface="TAN Tangkiwood"/>
                <a:sym typeface="TAN Tangkiwood"/>
              </a:rPr>
              <a:t>Fontes de Receita</a:t>
            </a:r>
          </a:p>
        </p:txBody>
      </p:sp>
      <p:sp>
        <p:nvSpPr>
          <p:cNvPr name="Freeform 93" id="93"/>
          <p:cNvSpPr/>
          <p:nvPr/>
        </p:nvSpPr>
        <p:spPr>
          <a:xfrm flipH="false" flipV="false" rot="0">
            <a:off x="777405" y="291880"/>
            <a:ext cx="2988507" cy="1203801"/>
          </a:xfrm>
          <a:custGeom>
            <a:avLst/>
            <a:gdLst/>
            <a:ahLst/>
            <a:cxnLst/>
            <a:rect r="r" b="b" t="t" l="l"/>
            <a:pathLst>
              <a:path h="1203801" w="2988507">
                <a:moveTo>
                  <a:pt x="0" y="0"/>
                </a:moveTo>
                <a:lnTo>
                  <a:pt x="2988507" y="0"/>
                </a:lnTo>
                <a:lnTo>
                  <a:pt x="2988507" y="1203801"/>
                </a:lnTo>
                <a:lnTo>
                  <a:pt x="0" y="12038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FF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281968" y="-1"/>
            <a:ext cx="7433862" cy="1177143"/>
          </a:xfrm>
          <a:custGeom>
            <a:avLst/>
            <a:gdLst/>
            <a:ahLst/>
            <a:cxnLst/>
            <a:rect r="r" b="b" t="t" l="l"/>
            <a:pathLst>
              <a:path h="1177143" w="7433862">
                <a:moveTo>
                  <a:pt x="0" y="0"/>
                </a:moveTo>
                <a:lnTo>
                  <a:pt x="7433862" y="0"/>
                </a:lnTo>
                <a:lnTo>
                  <a:pt x="7433862" y="1177143"/>
                </a:lnTo>
                <a:lnTo>
                  <a:pt x="0" y="117714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464401" y="239909"/>
            <a:ext cx="1358590" cy="547254"/>
          </a:xfrm>
          <a:custGeom>
            <a:avLst/>
            <a:gdLst/>
            <a:ahLst/>
            <a:cxnLst/>
            <a:rect r="r" b="b" t="t" l="l"/>
            <a:pathLst>
              <a:path h="547254" w="1358590">
                <a:moveTo>
                  <a:pt x="0" y="0"/>
                </a:moveTo>
                <a:lnTo>
                  <a:pt x="1358589" y="0"/>
                </a:lnTo>
                <a:lnTo>
                  <a:pt x="1358589" y="547253"/>
                </a:lnTo>
                <a:lnTo>
                  <a:pt x="0" y="54725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288219" y="10081381"/>
            <a:ext cx="13714285" cy="196962"/>
            <a:chOff x="0" y="0"/>
            <a:chExt cx="13003174" cy="186749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3003149" cy="186690"/>
            </a:xfrm>
            <a:custGeom>
              <a:avLst/>
              <a:gdLst/>
              <a:ahLst/>
              <a:cxnLst/>
              <a:rect r="r" b="b" t="t" l="l"/>
              <a:pathLst>
                <a:path h="186690" w="13003149">
                  <a:moveTo>
                    <a:pt x="0" y="186690"/>
                  </a:moveTo>
                  <a:lnTo>
                    <a:pt x="13003149" y="186690"/>
                  </a:lnTo>
                  <a:lnTo>
                    <a:pt x="130031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630C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286000" y="10048065"/>
            <a:ext cx="13714285" cy="63871"/>
            <a:chOff x="0" y="0"/>
            <a:chExt cx="13003174" cy="6056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3003149" cy="60579"/>
            </a:xfrm>
            <a:custGeom>
              <a:avLst/>
              <a:gdLst/>
              <a:ahLst/>
              <a:cxnLst/>
              <a:rect r="r" b="b" t="t" l="l"/>
              <a:pathLst>
                <a:path h="60579" w="13003149">
                  <a:moveTo>
                    <a:pt x="0" y="0"/>
                  </a:moveTo>
                  <a:lnTo>
                    <a:pt x="13003149" y="0"/>
                  </a:lnTo>
                  <a:lnTo>
                    <a:pt x="13003149" y="60579"/>
                  </a:lnTo>
                  <a:lnTo>
                    <a:pt x="0" y="60579"/>
                  </a:lnTo>
                  <a:close/>
                </a:path>
              </a:pathLst>
            </a:custGeom>
            <a:solidFill>
              <a:srgbClr val="299132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9585153" y="-1"/>
            <a:ext cx="6415133" cy="160000"/>
            <a:chOff x="0" y="0"/>
            <a:chExt cx="6082496" cy="15170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082538" cy="151765"/>
            </a:xfrm>
            <a:custGeom>
              <a:avLst/>
              <a:gdLst/>
              <a:ahLst/>
              <a:cxnLst/>
              <a:rect r="r" b="b" t="t" l="l"/>
              <a:pathLst>
                <a:path h="151765" w="6082538">
                  <a:moveTo>
                    <a:pt x="0" y="0"/>
                  </a:moveTo>
                  <a:lnTo>
                    <a:pt x="6082538" y="0"/>
                  </a:lnTo>
                  <a:lnTo>
                    <a:pt x="6082538" y="151765"/>
                  </a:lnTo>
                  <a:lnTo>
                    <a:pt x="0" y="151765"/>
                  </a:lnTo>
                  <a:close/>
                </a:path>
              </a:pathLst>
            </a:custGeom>
            <a:solidFill>
              <a:srgbClr val="309F41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409669" y="410385"/>
            <a:ext cx="8861353" cy="1717823"/>
            <a:chOff x="0" y="0"/>
            <a:chExt cx="8401876" cy="162875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401876" cy="1628750"/>
            </a:xfrm>
            <a:custGeom>
              <a:avLst/>
              <a:gdLst/>
              <a:ahLst/>
              <a:cxnLst/>
              <a:rect r="r" b="b" t="t" l="l"/>
              <a:pathLst>
                <a:path h="1628750" w="8401876">
                  <a:moveTo>
                    <a:pt x="0" y="0"/>
                  </a:moveTo>
                  <a:lnTo>
                    <a:pt x="8401876" y="0"/>
                  </a:lnTo>
                  <a:lnTo>
                    <a:pt x="8401876" y="1628750"/>
                  </a:lnTo>
                  <a:lnTo>
                    <a:pt x="0" y="162875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66675"/>
              <a:ext cx="8401876" cy="1695425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>
                <a:lnSpc>
                  <a:spcPts val="6822"/>
                </a:lnSpc>
              </a:pPr>
              <a:r>
                <a:rPr lang="en-US" sz="6317" b="true">
                  <a:solidFill>
                    <a:srgbClr val="000000"/>
                  </a:solidFill>
                  <a:latin typeface="Calibri (MS) Bold"/>
                  <a:ea typeface="Calibri (MS) Bold"/>
                  <a:cs typeface="Calibri (MS) Bold"/>
                  <a:sym typeface="Calibri (MS) Bold"/>
                </a:rPr>
                <a:t>Instruções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52" y="0"/>
            <a:ext cx="18288000" cy="2913339"/>
          </a:xfrm>
          <a:custGeom>
            <a:avLst/>
            <a:gdLst/>
            <a:ahLst/>
            <a:cxnLst/>
            <a:rect r="r" b="b" t="t" l="l"/>
            <a:pathLst>
              <a:path h="2913339" w="18288000">
                <a:moveTo>
                  <a:pt x="0" y="0"/>
                </a:moveTo>
                <a:lnTo>
                  <a:pt x="18288000" y="0"/>
                </a:lnTo>
                <a:lnTo>
                  <a:pt x="18288000" y="2913339"/>
                </a:lnTo>
                <a:lnTo>
                  <a:pt x="0" y="291333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01" t="0" r="-301" b="0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1492720" y="3608308"/>
            <a:ext cx="16184866" cy="5381182"/>
            <a:chOff x="0" y="0"/>
            <a:chExt cx="15345651" cy="5102157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5345651" cy="5102158"/>
            </a:xfrm>
            <a:custGeom>
              <a:avLst/>
              <a:gdLst/>
              <a:ahLst/>
              <a:cxnLst/>
              <a:rect r="r" b="b" t="t" l="l"/>
              <a:pathLst>
                <a:path h="5102158" w="15345651">
                  <a:moveTo>
                    <a:pt x="0" y="0"/>
                  </a:moveTo>
                  <a:lnTo>
                    <a:pt x="15345651" y="0"/>
                  </a:lnTo>
                  <a:lnTo>
                    <a:pt x="15345651" y="5102158"/>
                  </a:lnTo>
                  <a:lnTo>
                    <a:pt x="0" y="51021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76200"/>
              <a:ext cx="15345651" cy="5178357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 marL="745027" indent="-372513" lvl="1">
                <a:lnSpc>
                  <a:spcPts val="4175"/>
                </a:lnSpc>
                <a:buFont typeface="Arial"/>
                <a:buChar char="•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Use palavras-chave:</a:t>
              </a:r>
            </a:p>
            <a:p>
              <a:pPr algn="l" marL="1490053" indent="-496684" lvl="2">
                <a:lnSpc>
                  <a:spcPts val="4175"/>
                </a:lnSpc>
                <a:buFont typeface="Arial"/>
                <a:buChar char="⚬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Seja direto, evitando frases longas.</a:t>
              </a:r>
            </a:p>
            <a:p>
              <a:pPr algn="l" marL="745027" indent="-372513" lvl="1">
                <a:lnSpc>
                  <a:spcPts val="4175"/>
                </a:lnSpc>
                <a:buFont typeface="Arial"/>
                <a:buChar char="•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Comece pela Proposta de Valor:</a:t>
              </a:r>
            </a:p>
            <a:p>
              <a:pPr algn="l" marL="1490053" indent="-496684" lvl="2">
                <a:lnSpc>
                  <a:spcPts val="4175"/>
                </a:lnSpc>
                <a:buFont typeface="Arial"/>
                <a:buChar char="⚬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Depois preencha os outros blocos, focando no essencial.</a:t>
              </a:r>
            </a:p>
            <a:p>
              <a:pPr algn="l" marL="745027" indent="-372513" lvl="1">
                <a:lnSpc>
                  <a:spcPts val="4175"/>
                </a:lnSpc>
                <a:buFont typeface="Arial"/>
                <a:buChar char="•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Pense no cliente:</a:t>
              </a:r>
            </a:p>
            <a:p>
              <a:pPr algn="l" marL="1490053" indent="-496684" lvl="2">
                <a:lnSpc>
                  <a:spcPts val="4175"/>
                </a:lnSpc>
                <a:buFont typeface="Arial"/>
                <a:buChar char="⚬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Sempre se pergunte se a informação faz sentido para quem vai comprar.</a:t>
              </a:r>
            </a:p>
            <a:p>
              <a:pPr algn="l" marL="745027" indent="-372513" lvl="1">
                <a:lnSpc>
                  <a:spcPts val="4175"/>
                </a:lnSpc>
                <a:buFont typeface="Arial"/>
                <a:buChar char="•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Mantenha o equilíbrio visual:</a:t>
              </a:r>
            </a:p>
            <a:p>
              <a:pPr algn="l" marL="1490053" indent="-496684" lvl="2">
                <a:lnSpc>
                  <a:spcPts val="4175"/>
                </a:lnSpc>
                <a:buFont typeface="Arial"/>
                <a:buChar char="⚬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Ajuste o texto para que o Canvas fique organizado e fácil de ler.</a:t>
              </a:r>
            </a:p>
            <a:p>
              <a:pPr algn="l" marL="745027" indent="-372513" lvl="1">
                <a:lnSpc>
                  <a:spcPts val="4175"/>
                </a:lnSpc>
                <a:buFont typeface="Arial"/>
                <a:buChar char="•"/>
              </a:pPr>
              <a:r>
                <a:rPr lang="en-US" sz="345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Preencha as caixas de texto com as informações correspondentes, ajustando o tamanho da fonte conforme necessário. </a:t>
              </a:r>
            </a:p>
          </p:txBody>
        </p:sp>
      </p:grpSp>
      <p:sp>
        <p:nvSpPr>
          <p:cNvPr name="Freeform 17" id="17"/>
          <p:cNvSpPr/>
          <p:nvPr/>
        </p:nvSpPr>
        <p:spPr>
          <a:xfrm flipH="false" flipV="false" rot="0">
            <a:off x="14993196" y="710349"/>
            <a:ext cx="3116534" cy="1255372"/>
          </a:xfrm>
          <a:custGeom>
            <a:avLst/>
            <a:gdLst/>
            <a:ahLst/>
            <a:cxnLst/>
            <a:rect r="r" b="b" t="t" l="l"/>
            <a:pathLst>
              <a:path h="1255372" w="3116534">
                <a:moveTo>
                  <a:pt x="0" y="0"/>
                </a:moveTo>
                <a:lnTo>
                  <a:pt x="3116534" y="0"/>
                </a:lnTo>
                <a:lnTo>
                  <a:pt x="3116534" y="1255372"/>
                </a:lnTo>
                <a:lnTo>
                  <a:pt x="0" y="125537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0" y="10048557"/>
            <a:ext cx="18288000" cy="262649"/>
            <a:chOff x="0" y="0"/>
            <a:chExt cx="13003174" cy="186749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3003149" cy="186690"/>
            </a:xfrm>
            <a:custGeom>
              <a:avLst/>
              <a:gdLst/>
              <a:ahLst/>
              <a:cxnLst/>
              <a:rect r="r" b="b" t="t" l="l"/>
              <a:pathLst>
                <a:path h="186690" w="13003149">
                  <a:moveTo>
                    <a:pt x="0" y="186690"/>
                  </a:moveTo>
                  <a:lnTo>
                    <a:pt x="13003149" y="186690"/>
                  </a:lnTo>
                  <a:lnTo>
                    <a:pt x="130031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630C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0" y="10026768"/>
            <a:ext cx="18287143" cy="85169"/>
            <a:chOff x="0" y="0"/>
            <a:chExt cx="13003174" cy="6056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3003149" cy="60579"/>
            </a:xfrm>
            <a:custGeom>
              <a:avLst/>
              <a:gdLst/>
              <a:ahLst/>
              <a:cxnLst/>
              <a:rect r="r" b="b" t="t" l="l"/>
              <a:pathLst>
                <a:path h="60579" w="13003149">
                  <a:moveTo>
                    <a:pt x="0" y="0"/>
                  </a:moveTo>
                  <a:lnTo>
                    <a:pt x="13003149" y="0"/>
                  </a:lnTo>
                  <a:lnTo>
                    <a:pt x="13003149" y="60579"/>
                  </a:lnTo>
                  <a:lnTo>
                    <a:pt x="0" y="60579"/>
                  </a:lnTo>
                  <a:close/>
                </a:path>
              </a:pathLst>
            </a:custGeom>
            <a:solidFill>
              <a:srgbClr val="299132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3530141" y="1338035"/>
            <a:ext cx="8861353" cy="1717823"/>
            <a:chOff x="0" y="0"/>
            <a:chExt cx="8401876" cy="162875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8401876" cy="1628750"/>
            </a:xfrm>
            <a:custGeom>
              <a:avLst/>
              <a:gdLst/>
              <a:ahLst/>
              <a:cxnLst/>
              <a:rect r="r" b="b" t="t" l="l"/>
              <a:pathLst>
                <a:path h="1628750" w="8401876">
                  <a:moveTo>
                    <a:pt x="0" y="0"/>
                  </a:moveTo>
                  <a:lnTo>
                    <a:pt x="8401876" y="0"/>
                  </a:lnTo>
                  <a:lnTo>
                    <a:pt x="8401876" y="1628750"/>
                  </a:lnTo>
                  <a:lnTo>
                    <a:pt x="0" y="162875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24" id="24"/>
            <p:cNvSpPr txBox="true"/>
            <p:nvPr/>
          </p:nvSpPr>
          <p:spPr>
            <a:xfrm>
              <a:off x="0" y="-57150"/>
              <a:ext cx="8401876" cy="1685900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>
                <a:lnSpc>
                  <a:spcPts val="6822"/>
                </a:lnSpc>
              </a:pPr>
              <a:r>
                <a:rPr lang="en-US" sz="6317" b="tru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Instruções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DAGmCmqSMZI</dc:identifier>
  <dcterms:modified xsi:type="dcterms:W3CDTF">2011-08-01T06:04:30Z</dcterms:modified>
  <cp:revision>1</cp:revision>
  <dc:title>Cópia de Business Model Canvas - SEC VIII</dc:title>
</cp:coreProperties>
</file>